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61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5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Default Extension="vml" ContentType="application/vnd.openxmlformats-officedocument.vmlDrawing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59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62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Default Extension="pptx" ContentType="application/vnd.openxmlformats-officedocument.presentationml.presentation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s/slide24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  <p:sldMasterId id="2147483732" r:id="rId5"/>
    <p:sldMasterId id="2147483744" r:id="rId6"/>
    <p:sldMasterId id="2147483756" r:id="rId7"/>
    <p:sldMasterId id="2147483768" r:id="rId8"/>
    <p:sldMasterId id="2147483780" r:id="rId9"/>
    <p:sldMasterId id="2147483792" r:id="rId10"/>
    <p:sldMasterId id="2147483804" r:id="rId11"/>
    <p:sldMasterId id="2147483816" r:id="rId12"/>
    <p:sldMasterId id="2147483828" r:id="rId13"/>
    <p:sldMasterId id="2147483840" r:id="rId14"/>
    <p:sldMasterId id="2147483852" r:id="rId15"/>
  </p:sldMasterIdLst>
  <p:notesMasterIdLst>
    <p:notesMasterId r:id="rId46"/>
  </p:notesMasterIdLst>
  <p:sldIdLst>
    <p:sldId id="256" r:id="rId16"/>
    <p:sldId id="257" r:id="rId17"/>
    <p:sldId id="258" r:id="rId18"/>
    <p:sldId id="259" r:id="rId19"/>
    <p:sldId id="264" r:id="rId20"/>
    <p:sldId id="262" r:id="rId21"/>
    <p:sldId id="263" r:id="rId22"/>
    <p:sldId id="275" r:id="rId23"/>
    <p:sldId id="276" r:id="rId24"/>
    <p:sldId id="278" r:id="rId25"/>
    <p:sldId id="277" r:id="rId26"/>
    <p:sldId id="301" r:id="rId27"/>
    <p:sldId id="302" r:id="rId28"/>
    <p:sldId id="303" r:id="rId29"/>
    <p:sldId id="304" r:id="rId30"/>
    <p:sldId id="305" r:id="rId31"/>
    <p:sldId id="306" r:id="rId32"/>
    <p:sldId id="307" r:id="rId33"/>
    <p:sldId id="308" r:id="rId34"/>
    <p:sldId id="309" r:id="rId35"/>
    <p:sldId id="310" r:id="rId36"/>
    <p:sldId id="311" r:id="rId37"/>
    <p:sldId id="312" r:id="rId38"/>
    <p:sldId id="313" r:id="rId39"/>
    <p:sldId id="314" r:id="rId40"/>
    <p:sldId id="293" r:id="rId41"/>
    <p:sldId id="297" r:id="rId42"/>
    <p:sldId id="298" r:id="rId43"/>
    <p:sldId id="299" r:id="rId44"/>
    <p:sldId id="300" r:id="rId4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590" autoAdjust="0"/>
  </p:normalViewPr>
  <p:slideViewPr>
    <p:cSldViewPr>
      <p:cViewPr>
        <p:scale>
          <a:sx n="119" d="100"/>
          <a:sy n="119" d="100"/>
        </p:scale>
        <p:origin x="-7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8A17FF6-DCDD-464E-925B-D4FD5727FF1B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76B2907-34F5-432B-A517-339C41361F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Удалить слайд</a:t>
            </a:r>
          </a:p>
        </p:txBody>
      </p:sp>
      <p:sp>
        <p:nvSpPr>
          <p:cNvPr id="1955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1F7AD62-42B5-4EB9-A00A-F05D20DE9F9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996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2F3CC2E-B93A-46A9-B69D-4C913F3470A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27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Удалить слайд</a:t>
            </a:r>
          </a:p>
        </p:txBody>
      </p:sp>
      <p:sp>
        <p:nvSpPr>
          <p:cNvPr id="2027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FADDF95-99B2-4559-ADAB-4FCD3AB5584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FE255-B038-477E-B78A-BD29DB691D02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98009-56F4-45C9-BFD6-F6AF213225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CA73C-CF55-4CEE-9E12-5795591AFD27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6ED40-7C0C-4C9E-B1F0-B37C0DBCCE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26428-EBFA-434C-9320-2B574318CED6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B3139-F611-4656-81AB-AFD2CD946E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BEB65-E447-4CD9-95A6-C03265FA6659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DC8AD-11EF-451A-8428-D1F4FB6C7F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ED6BF-CBB2-4C96-8D6C-7BF08FCE06D7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B8902-1B93-4F6D-A421-7B242EF323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C6352-59E9-40BE-9FC7-DF32B1AB8DE2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6DCC5-8AD3-4A29-A81E-3148228E8C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DB8C1-9B27-4015-AD07-FC322C024D7C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1F36A-C2D9-4D40-80D5-9B9F58C601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844CC-0B1B-457D-9C85-295C4CF738AD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9344C-9177-418E-BABE-C13C403B47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FAE60-C323-46F1-B272-80A4B92F4466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09EE5-02F1-4B37-BA9E-604480489A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B4229-5D48-445D-8420-675CA1962F0D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9AF20-31FB-4D92-B423-0521C08C18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3A583-E921-4651-8B81-B1238DF8E6F3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7D6F6-FB0C-4925-9C6A-0CA08AF407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2A753-736F-4532-8B54-615B25D95992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8DE7C-F46D-4FFA-9E99-C6CB84C516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32E93-F7A4-4FFF-9CF8-0ABB365EB1DC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D4958-8373-4B12-B565-D2287C32FB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BC019-EEB8-43BF-A761-FBC2010C05F6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EC053-A9A0-4BC9-A64A-567F7607A5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3E4FE-83F9-4ED2-9167-07444ED2A6F0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D9DF4-A92D-47B7-8E7D-10BB72E1BE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C96AA-58D1-4E84-B369-EC866EEA4DC3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13299-C48E-4949-BC99-3E86442D92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DC269-5712-4585-92C2-ABA293F5766A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BD3BA-88CA-41BB-8588-2F292CB4D6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45523-EB67-4915-B616-7E4EC5CAB27A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14B9A-0350-482A-A134-5B108E6B78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21CA2-F128-472D-A1A1-66DF8A4082F1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FF62D-EDC6-4AF9-AB63-527FDE00B7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4C971-5614-4AFE-A2F4-2CF75E39578E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BBAB1-2E6B-4C46-8206-388740989A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67E5B-DAFA-4A6A-80FA-C43220FB9E48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E6F99-474A-480F-BC7D-FD8565195C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902BB-034D-4256-AEA9-4EF0DD574FEC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71037-B888-47C2-BF68-179AEB32C2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67CC1-D4CF-4113-923E-6D0691C6579F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49CD6-03EC-4379-991D-3AD94FD47B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BB64F-8F83-42BC-8E33-18EB43A6FF3F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196DF-8319-400F-BF9D-7AE7F8B6E1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2D508-69C5-47F7-9E53-C1B6D7025343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EE479-CACD-4487-BDD7-7DF7D90C0A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990BC-29BA-4D72-BE3D-9FA8E991386B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77022-E1B5-4736-8BD0-437961EF71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78C31-5E50-4047-B908-4E0B644C46BE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E80CB-DADA-4E2D-9DDF-5AFE8D5A78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204AB-5D01-4C29-A0F3-0E82C209F098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E3A9D-37B7-4C05-956F-C44771BE55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1ADE5-F467-47A5-A531-7BEC2376233A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53A32-251B-4899-90C0-F651FAB8E6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DB0AE-4F94-486D-9081-CA5601EDE964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E6B44-F818-48F1-9383-2AF0E04270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414F8-69B4-472A-B573-82F1ADDB6852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34276-0C0A-4888-989D-5A1DE1DE3E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ED7A3-9963-4995-90ED-8B2CCBA2C3C5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404B4-6523-4882-8232-C3644DC80D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45157-2FF2-462A-99DA-BA730F045E6D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66A35-14FA-4B35-B070-9390C0AA21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67040-DBA6-4C7A-A5F7-32D90F228B25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A79B5-9A2B-41F9-BEE8-CE726AB2EA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BC0D6-13F7-4D4B-BE65-1D6AAB140400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16ABC-C5B0-466A-9D47-97A307EA77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A1963-631B-4A58-B06F-CC44CF39F8A4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E4CFC-CB56-47D0-BD70-799DBA5B35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78277-09A8-4398-B0C8-073B0321D802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74F75-0F95-4880-A54D-76B1953FBB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22716-5368-4A80-81CE-5FFB86CB94E1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249EA-1491-4151-AFCA-13B18CA394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1491F-76A0-4195-B610-69BA15B05FD9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EE9EF-C69B-4906-B515-AC9FE01520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EA59A-5BBC-4574-BD31-89111F85C1DC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911E3-F35C-4A3B-B48E-B89EFC3DD0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09DA2-34C5-42ED-8AD2-B8273EE95596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94904-A43C-4C04-88B2-593A180376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C686D-ABBC-403B-880B-8BCEA0B405A1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58C7D-527F-4A11-B85F-FCF39AFB94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348C4-0AE0-4095-86C7-F5B9F27F0E9D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A66CE-AE1A-4B49-BFA3-D717360E48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384ED-3804-4CEF-BC85-898E7BCD5306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140D1-00D3-4CA8-A3AF-2028D94C42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33297-7412-4F6A-81BD-217507D028E2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82335-FA17-463D-AB50-8AA2349D9C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FB54A-59AE-4CE5-A413-5542E243034C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1562A-3BE8-4BA3-9004-C94BA1D1DA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146C1-C542-45CE-A5BA-F24148A6C37B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DF833-7816-4F45-B0D6-75DED569F6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A65A4-5DA6-48A3-A697-4E20B2D5D1F0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DBFCA-7ACE-4287-A84B-B7A80AAA20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AE875-AAC3-4FFF-8D7E-CFA21809D496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81ADD-5EB0-4621-9FAF-135DD55015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3465D-F383-46F5-9374-28EDDBC7C6C9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EF33A-6765-4DE4-B4E1-BC26566473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03547-1D56-4128-ABE7-C687480D4B28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D0319-F286-4B0E-A130-0A3C0868A4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6764D-0D1A-425B-99AB-2F4BED1A7A6F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4192E-5A34-499A-9AD0-1BA0769785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7A452-90C1-43FA-9F34-923A29657E73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1FF28-4FC3-4589-B79E-7C3C8AC2A4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77D82-FFBB-4B3F-9412-D1E26F069F51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2CE7D-9658-4777-8CBF-5F62D9D717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D37C5-16EE-4B09-993F-1CE7000DBF07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6A491-14A5-48D4-B13B-F5C4F71705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6FF6F-F2F4-4C05-83CC-44441CA7267A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7C1DC-7BEB-451E-9A30-F1FC0BDBF6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73471-9710-4AA2-A8FF-35F8C70E9A7B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AA415-7468-46A6-8AA4-F313009954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CCD0C-E72A-4E6A-A2C2-604783879ADD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32972-AB58-4C21-8B7F-8201C298F8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13A70-CEA6-4975-A46A-CF1B23DBD6A6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0D845-629F-4E17-9E81-A93D7A2796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E769C-1F0E-4143-95A3-1543E84F8D1E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DF209-B98C-4260-B0C7-C75A8EA3F9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EB14A-6E82-40AC-9B39-893B6D0E7857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F1E70-ADFB-4337-ACB2-5642CE21C5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65F71-099C-463F-9B41-E6DE6C87BD9C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270DA-30D3-4DAC-A429-C5F5013E6B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6225B-F120-4857-9E1F-132CB3C9F81F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E42C1-39A8-4EDF-8B9F-B05AF27464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773C5-FD79-4C79-9378-810D1F565AAC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E426C-535A-4133-B86F-35F11ACCDD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78421-F48F-48D1-BA18-947FDC105E37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6FD64-6C1E-4C51-939F-9BEFBF28D3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22333-9D60-422E-BB7A-3368A1AE9BF5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68754-CF18-4DD4-A5E5-0021FEEE8C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ABDBB-53B1-4653-9671-686EC14B7868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9DD69-CE01-4BF4-9299-DC98635A35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7F391-BD6A-4B46-A25D-3DD0D72CB6FF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2E9BF-C81C-422B-A333-9D32145569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11748-CD51-48FF-AE88-5E12E06CB73B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298A9-05E2-4597-828F-815F5A06B3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A3427-EF6C-4D80-BC43-A96A51133DAB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88F2E-B6AA-4364-A105-9302895AC8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D4FAD-0E4D-4702-B37E-9C81635B1C61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F5368-D41C-40A4-842A-57D457E5F2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B66FF-B72B-444E-B44D-C31128A312CF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229BB-A78A-4E07-8D7F-3FF82988D4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52DA7-B288-443E-83F3-DBEF9463154E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28175-C1C7-4EFE-9317-BF70D17236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3A81C-1D9E-4662-B121-32C5C56C5966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D5BB2-36F6-4474-AC44-618F413E8D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78E92-F3C6-4041-B548-FDDB10C23B8A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23095-2A66-4B6F-A7C9-CA62F8EC15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BD475-8F62-4651-84EA-EED5C00BE817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7058C-F75C-4729-AF30-3FB7FA27C6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7D5AA-D827-40AB-9B1E-9A982D10B297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CDBC1-AAE8-40C2-9EE1-BD5F3502DA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5FC8F-B1C8-4DF5-80F8-F0EEE9F7E690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2BDF6-740B-4FC8-BBAE-C5A64047B2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95B45-B8D3-43FC-B895-96EC2D7FFBB3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1005E-A147-4AB4-A635-0C3ABC7950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F40D4-6DDA-47F1-A5FA-F78498A78BF0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855AF-DEB7-4B56-AAB0-7033673E2E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B281D-F27E-4B6B-844C-A86AE732E3FA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536B6-3571-48EB-8169-23A65E37D1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24847-4E7E-4D54-977B-67CDA4C47FD9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25E45-1DF1-4B10-AF9B-0129E9E30E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C6266-CCA5-430B-A4F3-587BE80CC244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BFF09-2BD7-4F27-8DA9-6A2F7DB387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753FB-C8AF-4253-B702-F476BE4F02EE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02437-3257-40E3-9077-54C6253F81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9E0B7-803C-4F75-BE5C-5E2EF0307E6A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427B6-71A3-4DC6-A88F-1DD6284CFA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2C6A3-D479-4BF8-8827-D6C9625437FD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6B179-2187-4B07-8C69-4A0B27F5C0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4EE8F-33A3-450A-9316-F33E2F226346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B9E1B-D8AE-4A5A-A635-622DD8EBD0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3AC1C-F717-4D8C-BCF8-2BDCA91787AC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043F8-D687-4488-A77C-E88B7DBC45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C29D9-1237-43D3-808F-A89A861382B4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E6B3E-CA7A-4E5D-8D95-1D9010950E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F660C-035E-47EC-A8E4-1B38CD59DF13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62BBC-D1D9-40AD-8F48-B8CE25A9B9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6FE21-8903-4183-A392-73B17DDDB3D9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6BA15-3B35-4315-9C28-E48BD6AC12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2C219-11B7-4A5D-80B6-A1CC479EFF4E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42567-22A5-4737-8053-DD562F5306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A7AB5-6237-440A-9608-83DE82306214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2EEC6-7E02-48A4-A753-EAED1FB962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361FC-398A-42D2-9150-EBCF13E870E7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384F7-C843-4C6E-8C25-5C7A12A2FB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5356A-DE29-4378-88B6-E2BCA7B6B30F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3DE40-853D-4A6C-BC0B-32A13A37D6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F1CC7-977D-42F5-A9ED-1399584833DC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B7E1C-6837-49D4-B742-380CFC6ACD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BE4DB-270B-4E17-956E-EA854775B772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EEA78-7BEE-49CB-B5F9-C896E79AC2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9A50B-4A0E-4877-BA64-8BF90A7FC689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E4FAD-BFFC-4EC4-8FF9-DF7195FAAE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A122C-79C5-4B20-A694-A5E2F98EBADD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16BA8-E47E-46F5-889A-1D87F1F8EC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46B1E-77EB-402D-AB98-CFF070580AA4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6960F-8FE5-48BF-AC93-C918E638B6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B3D13-48B4-43CA-890F-F229DE5BFABD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31B3D-D57D-47F9-8015-5A0C9F6354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CC12B-6A1F-452C-8B7D-F3D68F4A6476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1BCD6-13DC-4F49-BAD1-3457E9D9D7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A62EC-B139-481B-A1FD-172381923631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1EEF1-C1B6-47F2-9D3D-01E4F52927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DFF0E-BD81-4CC8-9251-1D48C66831C4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9BC36-4A55-4700-9EF9-9D30AF6CFD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B697A-0915-4FB8-B031-59DB6EF413D1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C161-370C-4EB9-8340-F5F4F053CC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8EF71-DF44-461E-882C-0D24AC44FE2D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0B215-D486-4F8E-B898-C962CF6E5F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644DF-0E9D-4C86-A77E-ADB8D732219E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C2009-3AB0-4202-9833-FD40E083F8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7A844-7EB0-4420-924A-0353B0D923F4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5EEA9-1120-43E9-9D58-9CD66AC76C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287B6-F624-40FD-9213-F63560DE55DE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424CB-0367-41C7-987D-FEB225CCE7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62F93-F852-4068-94DF-666042FE0F78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53A62-29C6-4BB1-9FDE-3E0CA961F7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AFFE7-C051-4E91-BF96-8568E9CC846F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A82E9-769D-4C0F-813E-A0B9DADA81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15244-E188-4CBD-A24B-555175D1C7C3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1095C-D864-4804-B387-25F683FCBF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76148-C931-4941-8822-CD5309A5E273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BEAB0-AE46-44A3-B49F-0A9C8EAC7E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6C3CF-577E-4472-AB08-6D9F97305FD2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EF056-35CB-4660-A946-94652F0363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4ADB8-4CB6-4A51-9B22-EB2B4F1B4C0C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DDD9C-7E2A-4EB9-9AD2-3A0A477B73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D03C6-56D5-4BC7-902D-56D5C506CEFE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1AC2C-CCD3-4BDF-9BAF-CDA543B209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58DE8-1451-400F-BB3F-E0108E9677E6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DDC05-6C77-4911-8703-D947029262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B84FF-50AE-4D1D-BA42-3B4C2E1B48F4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F79E5-1AA5-45ED-985A-DC4694D0B5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D84CE-F348-4863-A824-5E7CBC24AD17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FCA9E-FB9D-4C7A-A0AD-B1FA039779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988EE-2EB2-4643-992E-76FC6E8CF154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E779D-0FC0-4A68-9584-303EE9C213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51B65-587A-4962-9C0E-03C3AA48B2E6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2346D-AA94-4FEC-8DC9-140259C93A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185AB-7C20-4D26-818D-5E2110470765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188A1-82C3-43CD-9244-6B0F6B3A9E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4D6A0-77AC-4927-81DB-39AF4FB4E4E8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20B03-9861-44FA-8E4E-FE6C7BFF16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4B453-A390-4B36-9003-181482C9B535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D37CF-4F3D-473E-8D9A-3ECD424FF6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DCEF8-4B53-4F64-B63C-067A81B3C346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C5548-B7F2-435D-BC19-CD4777FA76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CC9F5-DD69-4A7F-A2AF-31429862C1C2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05148-4D4B-44AF-84B1-6E345AA5A5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F5300-ABE5-4BDB-9446-79D140BE9302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051B7-984A-4879-B2CB-552FDA4B8E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776D8-F5DF-4AE3-91BD-A643F3851253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8FB53-78A1-4D8A-9BEC-9578D909DA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DC1B9-1FED-4C7E-996C-6CEDBEACAB6A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A05C8-1AE0-4D4F-B370-D821CC3309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0EFEF-BCE8-4E55-B579-B2179C8D187A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933AC-70EE-49EE-B637-559B4D7B57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D00F8-47E0-4C6E-B6DB-CDD4B8161659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D69FE-ED97-44B2-A523-07BD551B47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522C6-4E36-47E8-AD5C-449A856B1A92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78B77-653D-4F25-A65A-76D20FC8A7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BA358-0D33-46DA-BAD2-FD1B84DE40E8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C5DB3-FD36-475A-800B-36E9959B3B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9AFD7-5827-4EDE-A8C4-D1753B882182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9B4BF-7194-4073-8FC6-8D205DBF93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93266-57FB-4990-AE82-A43326BC6058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C40F9-39DE-4D6B-A377-2F551102EF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7693B-0281-4942-BF7D-1A5341CA617E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426E5-8103-4698-9B8F-50476E2D97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342D2-B288-494E-AE61-DBA6EAA9B561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76153-5D28-4FF6-A8C8-DF889F297E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191BF-0AC1-4969-96B9-A59155EA927A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336B7-DF04-4C9C-B6F5-D91F016115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B289A-BBF4-41DD-A6CF-A433992A955B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A358F-6F84-4DA3-9A24-044E70EDA5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2F439-2078-4210-BB76-2EC10378E866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DA583-64CA-4334-8FC9-D9BD8F2B66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580F0-0F89-4766-8C3B-438940EED38D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FFE8D-2F1A-4B93-BD96-5A760D1750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D032B-0562-471B-97C8-FD9367DCEAB8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899CC-A435-44C4-961B-69F179F549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9BDEA-71E0-4638-AFC7-670650D8461E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08565-F60A-4512-BC1D-D1542E92E8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32650-B06C-4488-81D4-496FD1E16B52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487F4-CCA7-4B78-98C1-A906E75C5C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59D88-65E4-4639-B493-4194DA463082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089F4-3AB6-482A-895B-0A1370415F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81B6C-7040-4A04-ADE1-2188CD41F3DB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1C62E-9E2F-41A8-825C-C37CD359B7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CE27B-0521-4593-BC02-67F5139FA40D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3DF53-881D-4528-A412-0255A3AEEA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1AD56-820D-4629-9753-5B62B1EC5DEA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F9C4C-DA49-41C9-8207-8342C922B1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C674E-6129-408A-8766-38546C1A02A5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3A159-83F1-40A2-AC5B-BAFE2D3C9B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5D713-C8C5-472D-A19B-5544A6E5B263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A8369-6C94-4166-B03E-FCFE14D31B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330D2-082D-42F2-831C-7314AC70E50D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1A84B-B9F4-4967-A651-63A7BC2966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306B1-CC5E-4050-A94A-007EECDC2B49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7672F-FE0D-493E-B0BF-7229C923E6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C9711-29A7-4F4A-98CB-69D0E50153A3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794F1-974E-484C-8F42-0CD9B06A88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2ABAC-F629-41FE-9997-97E753B05F62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ED00C-9DCF-4099-BAAC-13E7F94D2C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BC556-2AEB-4C4A-98CA-7C449C9ADAFB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EF996-5A75-4E87-8D2F-C79B0E1FD8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5A575-E8DF-452D-BA62-4A4461EDA36D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D1A52-C4B7-4E29-A969-6D5D251168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EA7D95-7EB6-4117-BFFA-B9F810431D99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023AA-7464-41F5-AE0A-9E1F7CABAA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95EA2-1586-4357-9843-DE6EF4E5AE96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8EB99-DF39-449B-B605-95415AE3DB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284CA-7375-4DEB-B0DE-7A6439ABDC50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B4EC5-3D5A-4BC6-94B4-C18A0686AD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5698B-B862-4F1B-B2BC-F81C3F5EC3A2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B4B69-7C20-4D68-9E32-DB22D95532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3466C-9CD5-4ED0-965D-4BB63351B047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DC7B0-FA54-420C-BD0A-1DB2C7A57C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19239-021A-4AA9-9110-885868F5A5D2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C198E-8B03-4994-9861-5A85C05CEC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80A51-7C6C-4725-875B-F580E85C0887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13EDD-3506-4AA4-8508-7FAA45EAC2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B04CC-8559-4F09-850B-CAA8E1D05BA1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3BFE9-40F7-44B4-92BF-B45DFF5744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69396-EB16-4144-ACC2-224D8CA2238D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576EE-C4DE-40DD-A3DA-ACDCA94750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8FD2E5-816D-4C9F-818B-A2D57D0430C6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D4EC090-DA31-4923-B4A1-3A8AA30D89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63" r:id="rId1"/>
    <p:sldLayoutId id="2147483862" r:id="rId2"/>
    <p:sldLayoutId id="2147484018" r:id="rId3"/>
    <p:sldLayoutId id="2147483861" r:id="rId4"/>
    <p:sldLayoutId id="2147483860" r:id="rId5"/>
    <p:sldLayoutId id="2147483859" r:id="rId6"/>
    <p:sldLayoutId id="2147483858" r:id="rId7"/>
    <p:sldLayoutId id="2147483857" r:id="rId8"/>
    <p:sldLayoutId id="2147483856" r:id="rId9"/>
    <p:sldLayoutId id="2147483855" r:id="rId10"/>
    <p:sldLayoutId id="214748385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1161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0F2C0D66-6A54-4E35-8D39-D1ED15B31B28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15EFEC97-A44F-432E-A72F-B804367A3D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1" r:id="rId2"/>
    <p:sldLayoutId id="2147483960" r:id="rId3"/>
    <p:sldLayoutId id="2147483959" r:id="rId4"/>
    <p:sldLayoutId id="2147483958" r:id="rId5"/>
    <p:sldLayoutId id="2147483957" r:id="rId6"/>
    <p:sldLayoutId id="2147483956" r:id="rId7"/>
    <p:sldLayoutId id="2147483955" r:id="rId8"/>
    <p:sldLayoutId id="2147483954" r:id="rId9"/>
    <p:sldLayoutId id="2147483953" r:id="rId10"/>
    <p:sldLayoutId id="214748395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390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66589FB-88E4-485B-BC69-9FE3C5504FC7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97D3160D-9685-417E-B461-8E48DE4256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2" r:id="rId2"/>
    <p:sldLayoutId id="2147483971" r:id="rId3"/>
    <p:sldLayoutId id="2147483970" r:id="rId4"/>
    <p:sldLayoutId id="2147483969" r:id="rId5"/>
    <p:sldLayoutId id="2147483968" r:id="rId6"/>
    <p:sldLayoutId id="2147483967" r:id="rId7"/>
    <p:sldLayoutId id="2147483966" r:id="rId8"/>
    <p:sldLayoutId id="2147483965" r:id="rId9"/>
    <p:sldLayoutId id="2147483964" r:id="rId10"/>
    <p:sldLayoutId id="214748396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619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CE0DF23C-E733-497B-ADFB-595CA291FB9E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0DF6C6B7-B8D3-4879-891F-C39A90FDBE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3" r:id="rId2"/>
    <p:sldLayoutId id="2147483982" r:id="rId3"/>
    <p:sldLayoutId id="2147483981" r:id="rId4"/>
    <p:sldLayoutId id="2147483980" r:id="rId5"/>
    <p:sldLayoutId id="2147483979" r:id="rId6"/>
    <p:sldLayoutId id="2147483978" r:id="rId7"/>
    <p:sldLayoutId id="2147483977" r:id="rId8"/>
    <p:sldLayoutId id="2147483976" r:id="rId9"/>
    <p:sldLayoutId id="2147483975" r:id="rId10"/>
    <p:sldLayoutId id="214748397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848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AA86DBF8-FD8C-408C-BA3A-23B244B00885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FDB20026-B227-436B-96B6-0C71110E6B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4" r:id="rId2"/>
    <p:sldLayoutId id="2147483993" r:id="rId3"/>
    <p:sldLayoutId id="2147483992" r:id="rId4"/>
    <p:sldLayoutId id="2147483991" r:id="rId5"/>
    <p:sldLayoutId id="2147483990" r:id="rId6"/>
    <p:sldLayoutId id="2147483989" r:id="rId7"/>
    <p:sldLayoutId id="2147483988" r:id="rId8"/>
    <p:sldLayoutId id="2147483987" r:id="rId9"/>
    <p:sldLayoutId id="2147483986" r:id="rId10"/>
    <p:sldLayoutId id="214748398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077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4CFFBBDA-D140-4906-9279-B44960A60AEB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FFF1F49-A4EB-4D1E-B1C6-E4A9046361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5" r:id="rId2"/>
    <p:sldLayoutId id="2147484004" r:id="rId3"/>
    <p:sldLayoutId id="2147484003" r:id="rId4"/>
    <p:sldLayoutId id="2147484002" r:id="rId5"/>
    <p:sldLayoutId id="2147484001" r:id="rId6"/>
    <p:sldLayoutId id="2147484000" r:id="rId7"/>
    <p:sldLayoutId id="2147483999" r:id="rId8"/>
    <p:sldLayoutId id="2147483998" r:id="rId9"/>
    <p:sldLayoutId id="2147483997" r:id="rId10"/>
    <p:sldLayoutId id="214748399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7305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02FA27F-EDE0-4D87-BE43-820CFF079C02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CE349D73-12D1-485B-9641-26C381200D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6" r:id="rId2"/>
    <p:sldLayoutId id="2147484015" r:id="rId3"/>
    <p:sldLayoutId id="2147484014" r:id="rId4"/>
    <p:sldLayoutId id="2147484013" r:id="rId5"/>
    <p:sldLayoutId id="2147484012" r:id="rId6"/>
    <p:sldLayoutId id="2147484011" r:id="rId7"/>
    <p:sldLayoutId id="2147484010" r:id="rId8"/>
    <p:sldLayoutId id="2147484009" r:id="rId9"/>
    <p:sldLayoutId id="2147484008" r:id="rId10"/>
    <p:sldLayoutId id="21474840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31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5D8A708F-5EC1-4C15-A98E-58144C268752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B6CFF511-BFB5-436D-80C3-9CDA30B35F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3" r:id="rId2"/>
    <p:sldLayoutId id="2147483872" r:id="rId3"/>
    <p:sldLayoutId id="2147483871" r:id="rId4"/>
    <p:sldLayoutId id="2147483870" r:id="rId5"/>
    <p:sldLayoutId id="2147483869" r:id="rId6"/>
    <p:sldLayoutId id="2147483868" r:id="rId7"/>
    <p:sldLayoutId id="2147483867" r:id="rId8"/>
    <p:sldLayoutId id="2147483866" r:id="rId9"/>
    <p:sldLayoutId id="2147483865" r:id="rId10"/>
    <p:sldLayoutId id="214748386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560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18EAF32C-A410-43BF-9F09-9135E18D7D9A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DBDD1AAF-1132-4194-A854-21CD5A4307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4" r:id="rId2"/>
    <p:sldLayoutId id="2147483883" r:id="rId3"/>
    <p:sldLayoutId id="2147483882" r:id="rId4"/>
    <p:sldLayoutId id="2147483881" r:id="rId5"/>
    <p:sldLayoutId id="2147483880" r:id="rId6"/>
    <p:sldLayoutId id="2147483879" r:id="rId7"/>
    <p:sldLayoutId id="2147483878" r:id="rId8"/>
    <p:sldLayoutId id="2147483877" r:id="rId9"/>
    <p:sldLayoutId id="2147483876" r:id="rId10"/>
    <p:sldLayoutId id="214748387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789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446CBE16-DD3C-4D2B-90C5-198D94765506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F151A900-C89D-41D4-85BF-BDDB27083D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5" r:id="rId2"/>
    <p:sldLayoutId id="2147483894" r:id="rId3"/>
    <p:sldLayoutId id="2147483893" r:id="rId4"/>
    <p:sldLayoutId id="2147483892" r:id="rId5"/>
    <p:sldLayoutId id="2147483891" r:id="rId6"/>
    <p:sldLayoutId id="2147483890" r:id="rId7"/>
    <p:sldLayoutId id="2147483889" r:id="rId8"/>
    <p:sldLayoutId id="2147483888" r:id="rId9"/>
    <p:sldLayoutId id="2147483887" r:id="rId10"/>
    <p:sldLayoutId id="214748388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017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55A94D07-18E8-4E67-8415-77B326FCFE13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F65094F7-3F0D-4119-9539-76D6BCE957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6" r:id="rId2"/>
    <p:sldLayoutId id="2147483905" r:id="rId3"/>
    <p:sldLayoutId id="2147483904" r:id="rId4"/>
    <p:sldLayoutId id="2147483903" r:id="rId5"/>
    <p:sldLayoutId id="2147483902" r:id="rId6"/>
    <p:sldLayoutId id="2147483901" r:id="rId7"/>
    <p:sldLayoutId id="2147483900" r:id="rId8"/>
    <p:sldLayoutId id="2147483899" r:id="rId9"/>
    <p:sldLayoutId id="2147483898" r:id="rId10"/>
    <p:sldLayoutId id="214748389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246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13C89DB1-41C3-413F-BB64-01E5F06A5830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BC0DDC59-A51B-42E9-83E2-6D96F0BAC0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7" r:id="rId2"/>
    <p:sldLayoutId id="2147483916" r:id="rId3"/>
    <p:sldLayoutId id="2147483915" r:id="rId4"/>
    <p:sldLayoutId id="2147483914" r:id="rId5"/>
    <p:sldLayoutId id="2147483913" r:id="rId6"/>
    <p:sldLayoutId id="2147483912" r:id="rId7"/>
    <p:sldLayoutId id="2147483911" r:id="rId8"/>
    <p:sldLayoutId id="2147483910" r:id="rId9"/>
    <p:sldLayoutId id="2147483909" r:id="rId10"/>
    <p:sldLayoutId id="214748390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475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C100B464-5896-40DE-82E1-3AC71128A15A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C46D47C-232F-40FD-BF60-8A9211855D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28" r:id="rId2"/>
    <p:sldLayoutId id="2147483927" r:id="rId3"/>
    <p:sldLayoutId id="2147483926" r:id="rId4"/>
    <p:sldLayoutId id="2147483925" r:id="rId5"/>
    <p:sldLayoutId id="2147483924" r:id="rId6"/>
    <p:sldLayoutId id="2147483923" r:id="rId7"/>
    <p:sldLayoutId id="2147483922" r:id="rId8"/>
    <p:sldLayoutId id="2147483921" r:id="rId9"/>
    <p:sldLayoutId id="2147483920" r:id="rId10"/>
    <p:sldLayoutId id="21474839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704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62FB8EC4-D61A-4B5B-89C7-4333B6E918B8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AC5B9A31-4B12-4304-96F7-DD1CB48B95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39" r:id="rId2"/>
    <p:sldLayoutId id="2147483938" r:id="rId3"/>
    <p:sldLayoutId id="2147483937" r:id="rId4"/>
    <p:sldLayoutId id="2147483936" r:id="rId5"/>
    <p:sldLayoutId id="2147483935" r:id="rId6"/>
    <p:sldLayoutId id="2147483934" r:id="rId7"/>
    <p:sldLayoutId id="2147483933" r:id="rId8"/>
    <p:sldLayoutId id="2147483932" r:id="rId9"/>
    <p:sldLayoutId id="2147483931" r:id="rId10"/>
    <p:sldLayoutId id="214748393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9933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7B8F2B27-8E3F-49FF-A995-88CBD9D2355D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30372CFE-F45B-41B8-96DF-5930612396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0" r:id="rId2"/>
    <p:sldLayoutId id="2147483949" r:id="rId3"/>
    <p:sldLayoutId id="2147483948" r:id="rId4"/>
    <p:sldLayoutId id="2147483947" r:id="rId5"/>
    <p:sldLayoutId id="2147483946" r:id="rId6"/>
    <p:sldLayoutId id="2147483945" r:id="rId7"/>
    <p:sldLayoutId id="2147483944" r:id="rId8"/>
    <p:sldLayoutId id="2147483943" r:id="rId9"/>
    <p:sldLayoutId id="2147483942" r:id="rId10"/>
    <p:sldLayoutId id="214748394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PowerPoint11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lkmuseum@mail.ru" TargetMode="Externa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6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013" y="-12700"/>
            <a:ext cx="8277225" cy="709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21" name="Object 17"/>
          <p:cNvGraphicFramePr>
            <a:graphicFrameLocks noChangeAspect="1"/>
          </p:cNvGraphicFramePr>
          <p:nvPr/>
        </p:nvGraphicFramePr>
        <p:xfrm>
          <a:off x="0" y="-198438"/>
          <a:ext cx="9158288" cy="7056438"/>
        </p:xfrm>
        <a:graphic>
          <a:graphicData uri="http://schemas.openxmlformats.org/presentationml/2006/ole">
            <p:oleObj spid="_x0000_s21521" name="Презентация" r:id="rId3" imgW="4570585" imgH="3427449" progId="">
              <p:embed/>
            </p:oleObj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i="1" dirty="0">
                <a:solidFill>
                  <a:schemeClr val="bg1"/>
                </a:solidFill>
                <a:effectLst/>
              </a:rPr>
              <a:t>Сегодня в городе на постоянной основе действует автобусный туристический маршрут «Ленинск-Кузнецкий религиозный», разработанный краеведческим музеем</a:t>
            </a:r>
            <a:r>
              <a:rPr lang="ru-RU" sz="2400" i="1" dirty="0">
                <a:solidFill>
                  <a:schemeClr val="bg1"/>
                </a:solidFill>
              </a:rPr>
              <a:t>.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19865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9865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1557338"/>
            <a:ext cx="7848600" cy="493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25" y="274638"/>
            <a:ext cx="7686675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</a:rPr>
              <a:t>Общая информация о маршруте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25" y="1600200"/>
            <a:ext cx="7686675" cy="45259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rgbClr val="0017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Маршрут проходит на  территории Ленинск-Кузнецкого городского округа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rgbClr val="0017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«Ленинск-Кузнецкий религиозный»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rgbClr val="0017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Организатор маршрута МАУК «Краеведческий музей»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rgbClr val="0017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Контакты организатора: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rgbClr val="0017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Телефон: 8(38456)5-38-79, 5-41-45; сайт: </a:t>
            </a:r>
            <a:r>
              <a:rPr lang="en-US" sz="1600" dirty="0">
                <a:solidFill>
                  <a:srgbClr val="0017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lkmuseum.ru</a:t>
            </a:r>
            <a:r>
              <a:rPr lang="ru-RU" sz="1600" dirty="0">
                <a:solidFill>
                  <a:srgbClr val="0017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1600" dirty="0">
                <a:solidFill>
                  <a:srgbClr val="0017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1600" dirty="0">
                <a:solidFill>
                  <a:srgbClr val="0017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dirty="0">
                <a:solidFill>
                  <a:srgbClr val="0017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2"/>
              </a:rPr>
              <a:t>lkmuseum@mail.ru</a:t>
            </a:r>
            <a:r>
              <a:rPr lang="ru-RU" sz="1600" dirty="0">
                <a:solidFill>
                  <a:srgbClr val="0017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; контактное лицо директор Елена Алексеевна Романова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rgbClr val="0017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Тематика маршрута: религиозный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rgbClr val="0017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Форма организации: организованный маршрут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rgbClr val="0017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Форма организации по возрастной категории потребителей: смешанный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rgbClr val="0017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Способ передвижения: автобусный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rgbClr val="0017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Комфортность: средняя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25" y="274638"/>
            <a:ext cx="7686675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Описание маршрута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550" y="1196975"/>
            <a:ext cx="7686675" cy="5661025"/>
          </a:xfrm>
        </p:spPr>
        <p:txBody>
          <a:bodyPr rtlCol="0">
            <a:normAutofit fontScale="25000" lnSpcReduction="20000"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6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Новизна и оригинальность</a:t>
            </a:r>
          </a:p>
          <a:p>
            <a:pPr marL="0" indent="0" algn="just"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5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История России, словно яркая мозаика, складывается из летописей отдельных городов и сел, из судеб ее граждан.</a:t>
            </a:r>
          </a:p>
          <a:p>
            <a:pPr marL="0" indent="0" algn="just"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5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Город Ленинск-Кузнецкий находится в западной части Кемеровской области, в центре Кузнецкой котловины, на перекрестке «семи дорог» между Алтайским краем, Новосибирской областью и Красноярским краем. </a:t>
            </a:r>
          </a:p>
          <a:p>
            <a:pPr marL="0" indent="0" algn="just"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5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Ленинск-Кузнецкий – это не только рекорды угледобычи, развитая социальная сфера, научные, культурные достижения, но настоящей жемчужиной города являются православные храмы. </a:t>
            </a:r>
          </a:p>
          <a:p>
            <a:pPr marL="0" indent="0" algn="just"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5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Православие более тысячи лет являлось стержнем  русской культуры, важной составляющей истории России, и сейчас большинство граждан нашей страны считают себя  православными. Даже в богатом на потрясения  и революции XX веке, несмотря  на гонения и репрессии, православие оставалось духовной опорой для многих людей.</a:t>
            </a:r>
          </a:p>
          <a:p>
            <a:pPr marL="0" indent="0" algn="just"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5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Сегодня в городе открывают свои двери для прихожан Свято-</a:t>
            </a:r>
            <a:r>
              <a:rPr lang="ru-RU" sz="5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Серафимо</a:t>
            </a:r>
            <a:r>
              <a:rPr lang="ru-RU" sz="5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-Покровский женский монастырь, Церковь </a:t>
            </a:r>
            <a:r>
              <a:rPr lang="ru-RU" sz="5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Новомучеников</a:t>
            </a:r>
            <a:r>
              <a:rPr lang="ru-RU" sz="5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 Исповедников Российских, Церковь Воскресения Христова, Церковь пресвятой Богородицы, Церковь </a:t>
            </a:r>
            <a:r>
              <a:rPr lang="ru-RU" sz="5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Иверской</a:t>
            </a:r>
            <a:r>
              <a:rPr lang="ru-RU" sz="5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иконы Божией Матери, Больничная часовня св. </a:t>
            </a:r>
            <a:r>
              <a:rPr lang="ru-RU" sz="5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вмч</a:t>
            </a:r>
            <a:r>
              <a:rPr lang="ru-RU" sz="5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и целителя </a:t>
            </a:r>
            <a:r>
              <a:rPr lang="ru-RU" sz="5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Пантелеимона</a:t>
            </a:r>
            <a:r>
              <a:rPr lang="ru-RU" sz="5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часовня иконы «Всех скорбящих радость», и с каждой из них связана своя история, свои имена, свои загадки, с которыми и предлагается ознакомиться в ходе маршрута  .</a:t>
            </a:r>
          </a:p>
          <a:p>
            <a:pPr marL="0" indent="0" algn="just"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5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территории Кемеровской области проживают представители более ста наций и народностей, из них более 20 тысяч населения составляют  мусульмане. Во время сталинских репрессий их раскулачивали и ссылали в Сибирь.</a:t>
            </a:r>
          </a:p>
          <a:p>
            <a:pPr marL="0" indent="0" algn="just"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5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5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2004  г. открыта мечеть «У древних курганов». Возведена мечеть на окраине города на территории мусульманского кладбища. Необычайным является то, что здесь же находятся древние курганы, которые датируются приблизительно </a:t>
            </a:r>
            <a:r>
              <a:rPr lang="en-US" sz="5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XVI</a:t>
            </a:r>
            <a:r>
              <a:rPr lang="ru-RU" sz="5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5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XVIII </a:t>
            </a:r>
            <a:r>
              <a:rPr lang="ru-RU" sz="5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вв.</a:t>
            </a:r>
          </a:p>
          <a:p>
            <a:pPr marL="0" indent="0" algn="just"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5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 маршрута</a:t>
            </a:r>
            <a:r>
              <a:rPr lang="ru-RU" sz="5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интернациональное воспитание молодежи, привить патриотизм к родному краю.</a:t>
            </a:r>
          </a:p>
          <a:p>
            <a:pPr marL="0" indent="0" algn="just"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5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Нужно жить в мире и согласии, какой бы национальности мы не были. Нужно помнить о том, что каждый народ уникален, неповторим в своей истории и культуре, традициях.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4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800" dirty="0"/>
              <a:t> 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800" dirty="0"/>
              <a:t> 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800" dirty="0"/>
              <a:t> 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800" dirty="0"/>
              <a:t>	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800" dirty="0"/>
              <a:t> 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4800" dirty="0">
              <a:solidFill>
                <a:srgbClr val="001746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25" y="274638"/>
            <a:ext cx="7686675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Пункт начала и окончания маршрута:</a:t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25" y="1196975"/>
            <a:ext cx="7686675" cy="5400675"/>
          </a:xfrm>
        </p:spPr>
        <p:txBody>
          <a:bodyPr rtlCol="0">
            <a:normAutofit fontScale="25000" lnSpcReduction="20000"/>
          </a:bodyPr>
          <a:lstStyle/>
          <a:p>
            <a:pPr marL="0" indent="0" algn="just" fontAlgn="auto">
              <a:lnSpc>
                <a:spcPct val="17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4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just" fontAlgn="auto">
              <a:lnSpc>
                <a:spcPct val="17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Начальный пункт:  Храм Распятия Господня </a:t>
            </a:r>
          </a:p>
          <a:p>
            <a:pPr marL="0" indent="0" algn="just" fontAlgn="auto">
              <a:lnSpc>
                <a:spcPct val="17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Окончательный пункт: Свято-</a:t>
            </a:r>
            <a:r>
              <a:rPr lang="ru-RU" sz="4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Серафимо</a:t>
            </a:r>
            <a:r>
              <a:rPr lang="ru-RU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-Покровский женский монастырь</a:t>
            </a:r>
          </a:p>
          <a:p>
            <a:pPr marL="0" indent="0" algn="just" fontAlgn="auto">
              <a:lnSpc>
                <a:spcPct val="17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Протяженность маршрута: 28 километров.</a:t>
            </a:r>
          </a:p>
          <a:p>
            <a:pPr marL="0" indent="0" algn="just" fontAlgn="auto">
              <a:lnSpc>
                <a:spcPct val="17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График движения: Точка 1 – точка 2 : расстояние составляет 14 километров, время в пути без учета остановок 20 минут, с учетом остановок время составит 1 час 20 минут.</a:t>
            </a:r>
          </a:p>
          <a:p>
            <a:pPr marL="0" indent="0" algn="just" fontAlgn="auto">
              <a:lnSpc>
                <a:spcPct val="17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Точка 2 – точка 3: расстояние составляет 15 километров, время в пути без учета остановок составляет 30 минут. С учетом остановок время составит 1 час.</a:t>
            </a:r>
          </a:p>
          <a:p>
            <a:pPr marL="0" indent="0" algn="just" fontAlgn="auto">
              <a:lnSpc>
                <a:spcPct val="17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Точка 3 – точка 4 : расстояние составляет 5 километров, время в пути без учета остановок 12 минут, с учетом остановок время составит 45 минут.</a:t>
            </a:r>
          </a:p>
          <a:p>
            <a:pPr marL="0" indent="0" algn="just" fontAlgn="auto">
              <a:lnSpc>
                <a:spcPct val="17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Общее расстояние маршрута составляет 28 километров, общее время в пути без учета остановок 50 минут, с учетом остановок  2 часа 50 минут.</a:t>
            </a:r>
          </a:p>
          <a:p>
            <a:pPr marL="0" indent="0" algn="just" fontAlgn="auto">
              <a:lnSpc>
                <a:spcPct val="17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Точки маршрута:</a:t>
            </a:r>
          </a:p>
          <a:p>
            <a:pPr marL="0" indent="0" algn="just" fontAlgn="auto">
              <a:lnSpc>
                <a:spcPct val="17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Точка 1 - Храм Распятия Господня </a:t>
            </a:r>
          </a:p>
          <a:p>
            <a:pPr marL="0" indent="0" algn="just" fontAlgn="auto">
              <a:lnSpc>
                <a:spcPct val="17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Точка 2 -  Мечеть «</a:t>
            </a:r>
            <a:r>
              <a:rPr lang="ru-RU" sz="4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Мухаррам</a:t>
            </a:r>
            <a:r>
              <a:rPr lang="ru-RU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indent="0" algn="just" fontAlgn="auto">
              <a:lnSpc>
                <a:spcPct val="17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Точка 3 – Могила старца Сергия</a:t>
            </a:r>
          </a:p>
          <a:p>
            <a:pPr marL="0" indent="0" algn="just" fontAlgn="auto">
              <a:lnSpc>
                <a:spcPct val="17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Точка 4 - Свято-</a:t>
            </a:r>
            <a:r>
              <a:rPr lang="ru-RU" sz="4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Серафимо</a:t>
            </a:r>
            <a:r>
              <a:rPr lang="ru-RU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-Покровский женский монастырь</a:t>
            </a:r>
          </a:p>
          <a:p>
            <a:pPr marL="0" indent="0" algn="just" fontAlgn="auto">
              <a:lnSpc>
                <a:spcPct val="17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600" dirty="0"/>
              <a:t> 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800" dirty="0"/>
              <a:t> 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800" dirty="0"/>
              <a:t> 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800" dirty="0"/>
              <a:t>	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800" dirty="0"/>
              <a:t> 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4800" dirty="0">
              <a:solidFill>
                <a:srgbClr val="001746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42988" y="274638"/>
            <a:ext cx="7643812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Объекты показа</a:t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Свято-</a:t>
            </a:r>
            <a:r>
              <a:rPr lang="ru-RU" sz="2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Серафимо</a:t>
            </a: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-Покровский женский монастырь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71550" y="1700213"/>
            <a:ext cx="3455988" cy="288131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 rtlCol="0">
            <a:normAutofit fontScale="25000" lnSpcReduction="20000"/>
          </a:bodyPr>
          <a:lstStyle/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5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Когда-то давно в городе Ленинск-Кузнецкий жил старец Сергий. Был ли он обычным гражданином или тайно принял монашество - достоверно никому не известно, но обладал он чудесными дарами прозорливости и исцеления страждущих. Вот провидец и предсказал, что построят в Ленинске-Кузнецком монастырь с настоятелем Сергием. Так оно почти и произошло - возводил храм Сергий Плаксин, и первой настоятельницей была монахиня Сергия. </a:t>
            </a:r>
            <a:r>
              <a:rPr lang="ru-RU" sz="55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Серефимо</a:t>
            </a:r>
            <a:r>
              <a:rPr lang="ru-RU" sz="5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-Покровский женский монастырь зарегистрирован был официально в 1992 году.</a:t>
            </a:r>
            <a:br>
              <a:rPr lang="ru-RU" sz="5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Это первый монастырь в Кузбассе. Приход  освящён 31 декабря 1999 года. 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5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именно здесь хранится уникальная святыня – Чудотворный список иконы Божьей Матери «</a:t>
            </a:r>
            <a:r>
              <a:rPr lang="ru-RU" sz="55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Троеручница</a:t>
            </a:r>
            <a:r>
              <a:rPr lang="ru-RU" sz="5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». Списку 132 года. Написан он русскими монахами на горе Афон. Статус «чудотворной»   икона получила в 2007 году благодаря исцелениям верующих, прикладывающихся к образу. Все чудесные случаи документально зафиксированы.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5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 монастыре так же  есть дом для приема паломников и гостям всегда рады.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000" dirty="0"/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42988" y="274638"/>
            <a:ext cx="7643812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Церковь иконы Божией Матери "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Спорительница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хлебов"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27488" cy="5068888"/>
          </a:xfrm>
        </p:spPr>
        <p:txBody>
          <a:bodyPr rtlCol="0">
            <a:normAutofit fontScale="25000" lnSpcReduction="20000"/>
          </a:bodyPr>
          <a:lstStyle/>
          <a:p>
            <a:pPr marL="0" indent="0" algn="just" fontAlgn="auto">
              <a:lnSpc>
                <a:spcPct val="17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5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 монастыре существует подворье церковь икона Божией Матери "</a:t>
            </a:r>
            <a:r>
              <a:rPr lang="ru-RU" sz="5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Спорительница</a:t>
            </a:r>
            <a:r>
              <a:rPr lang="ru-RU" sz="5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хлебов" -название храма выбрано неслучайно - покровительствует людям в трудах по </a:t>
            </a:r>
            <a:r>
              <a:rPr lang="ru-RU" sz="5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снисканию</a:t>
            </a:r>
            <a:r>
              <a:rPr lang="ru-RU" sz="5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хлеба насущного. Именно этим призваны заниматься </a:t>
            </a:r>
            <a:r>
              <a:rPr lang="ru-RU" sz="5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населенцы</a:t>
            </a:r>
            <a:r>
              <a:rPr lang="ru-RU" sz="5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подворья с целью обеспечивать продовольствием Свято-</a:t>
            </a:r>
            <a:r>
              <a:rPr lang="ru-RU" sz="5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Серафимо</a:t>
            </a:r>
            <a:r>
              <a:rPr lang="ru-RU" sz="5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-Покровский монастырь. </a:t>
            </a:r>
          </a:p>
          <a:p>
            <a:pPr marL="0" indent="0" algn="just" fontAlgn="auto">
              <a:lnSpc>
                <a:spcPct val="17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5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Подворье, площадью 107 га, находится в 20 км от города Ленинск-Кузнецкий в месте, которое называется Чистое поле. Помимо храма здесь расположены  несколько жилых и подсобных помещений, имеется скот. За всем хозяйством подворья присматривают послушницы монастыря.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42988" y="1773238"/>
            <a:ext cx="3313112" cy="435292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16013" y="274638"/>
            <a:ext cx="7570787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Поклонный крест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 rtlCol="0">
            <a:normAutofit fontScale="32500" lnSpcReduction="20000"/>
          </a:bodyPr>
          <a:lstStyle/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1859 г. в была открыта Покровская церковь, в которой было восемь священнослужителей. В 1922 году был закрыт Покровский приход, здание храма долгое время находилось в запустении, затем  в нем разместили склад.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Победа в ВОВ смягчила отношение властей к церкви, и 30 июня 1945 года приход был восстановлен, но ненадолго.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ХХ век для Православной Церкви стал  временем тяжелых испытаний, ведь в начале 60-х годов, во время «хрущевской оттепели», поднялась новая волна гонений на церковь. Завуч стоящей по соседству школы № 13 Попова, заслуженный учитель РСФСР, стала писать письма в высокие инстанции и добилась закрытия церкви. Ведь соседство церкви и школы мешало воспитывать будущих строителей коммунизма. В 1962 году за 2-3 дня церковь была разрушена до основания. Прихожане смогли унести только несколько икон. 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Сейчас на этом месте стоит Поклонный Крест в виде часовни. 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42988" y="1628775"/>
            <a:ext cx="2665412" cy="230505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027" name="Рисунок 21" descr="IMG_04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4076700"/>
            <a:ext cx="2879725" cy="247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16013" y="274638"/>
            <a:ext cx="7570787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Могила старца Сергия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71950" cy="4852988"/>
          </a:xfrm>
        </p:spPr>
        <p:txBody>
          <a:bodyPr rtlCol="0">
            <a:normAutofit fontScale="25000" lnSpcReduction="20000"/>
          </a:bodyPr>
          <a:lstStyle/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5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Земля наша русская во все времена богаты была святыми людьми. О многих из них мы знаем: это почитаемый всеми заступник земли русской Сергий Радонежский, известный Серафим Саровский, Иоанн </a:t>
            </a:r>
            <a:r>
              <a:rPr lang="ru-RU" sz="5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Кронштадский</a:t>
            </a:r>
            <a:r>
              <a:rPr lang="ru-RU" sz="5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старцы </a:t>
            </a:r>
            <a:r>
              <a:rPr lang="ru-RU" sz="5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Оптинской</a:t>
            </a:r>
            <a:r>
              <a:rPr lang="ru-RU" sz="5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пустыни…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5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 почему-то всегда казалось, что святые люди жили где-то там, в далеких землях и минувших веках.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5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городском кладбище Ленинска-Кузнецкого, в 200 метрах от его края, в одной оградке находятся три могилы, обложенные красной плиткой с одинаковыми деревянными крестами. Могучая наклонившаяся береза, на которой помещен крест, растет с краю могилы. На том кресте прикреплена фотография на «фарфоре» благообразного мужчины с надписью «</a:t>
            </a:r>
            <a:r>
              <a:rPr lang="ru-RU" sz="5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о.Сергий</a:t>
            </a:r>
            <a:r>
              <a:rPr lang="ru-RU" sz="5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». Зимой и летом сюда приходят люди, приезжают из других городов и областей. На могиле отца Сергий проводят молебны, люди прикладываются к кресту, возлагают цветы, а некоторые кладут записки в дупло березы с просьбой о помощи. 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5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могиле старца растет береза необычной формы. Одна ее ветвь вытянулась вперед параллельно земле, подобно руке, тянется в сторону города, к людям, которым проповедовал старец, и чем-то напоминает неоконченный крест.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9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71550" y="1773238"/>
            <a:ext cx="3600450" cy="280828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87450" y="274638"/>
            <a:ext cx="749935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Мечеть «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Мухаррам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 rtlCol="0">
            <a:noAutofit/>
          </a:bodyPr>
          <a:lstStyle/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городе Ленинск-Кузнецкий Кемеровской области заработала новая мечеть. 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Руководство местной мусульманской организации «</a:t>
            </a:r>
            <a:r>
              <a:rPr lang="ru-RU" sz="1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Мухаррам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».  Проект мечети был готов еще в 1994 году, когда и создавалась в Ленинске-Кузнецком первая мусульманская организация «</a:t>
            </a:r>
            <a:r>
              <a:rPr lang="ru-RU" sz="1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Мухаррам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», названная в честь месяца лунного календаря, когда состоялось учредительное собрание общины. Торжественная закладка первого камня мечети была ровно через десять лет – в 2004 году. 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Мечеть возведена на окраине города возле мусульманского кладбища. В советское время, когда здесь создавали кладбище, мусульмане не предполагали, что небольшие холмики на территории погоста – древние захоронения. 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71550" y="2601913"/>
            <a:ext cx="3524250" cy="252253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3688" y="168275"/>
            <a:ext cx="8758237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err="1"/>
              <a:t>фф</a:t>
            </a:r>
            <a:endParaRPr lang="ru-RU" dirty="0"/>
          </a:p>
        </p:txBody>
      </p:sp>
      <p:sp>
        <p:nvSpPr>
          <p:cNvPr id="187395" name="Текст 12"/>
          <p:cNvSpPr>
            <a:spLocks noGrp="1"/>
          </p:cNvSpPr>
          <p:nvPr>
            <p:ph type="body" idx="2"/>
          </p:nvPr>
        </p:nvSpPr>
        <p:spPr>
          <a:xfrm>
            <a:off x="323850" y="2565400"/>
            <a:ext cx="3141663" cy="35607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b="1" smtClean="0">
                <a:solidFill>
                  <a:schemeClr val="bg1"/>
                </a:solidFill>
              </a:rPr>
              <a:t>Находится в западной части Кемеровской области, в центре Кузнецкой котловины, на перекрёстке «семи дорог» между Алтайским краем, Новосибирской областью и Красноярским краем. Город расположен на реке Ине (приток Оби), в 70 км к югу от Кемерово. Занимает территорию более 12,5 тыс. га.</a:t>
            </a:r>
          </a:p>
        </p:txBody>
      </p:sp>
      <p:sp>
        <p:nvSpPr>
          <p:cNvPr id="187396" name="Объект 11"/>
          <p:cNvSpPr>
            <a:spLocks noGrp="1"/>
          </p:cNvSpPr>
          <p:nvPr>
            <p:ph sz="half" idx="1"/>
          </p:nvPr>
        </p:nvSpPr>
        <p:spPr>
          <a:xfrm>
            <a:off x="3816350" y="3071813"/>
            <a:ext cx="4679950" cy="2052637"/>
          </a:xfrm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ru-RU" sz="1400" b="1" smtClean="0">
                <a:solidFill>
                  <a:schemeClr val="bg1"/>
                </a:solidFill>
                <a:cs typeface="Times New Roman" pitchFamily="18" charset="0"/>
              </a:rPr>
              <a:t>Широта: 54.6567°    </a:t>
            </a:r>
            <a:r>
              <a:rPr lang="ru-RU" sz="1400" b="1" smtClean="0">
                <a:solidFill>
                  <a:schemeClr val="bg1"/>
                </a:solidFill>
              </a:rPr>
              <a:t>Долгота: 86.1737</a:t>
            </a:r>
            <a:r>
              <a:rPr lang="ru-RU" sz="1400" b="1" smtClean="0"/>
              <a:t>°      Высота: 223 </a:t>
            </a:r>
            <a:r>
              <a:rPr lang="en-US" sz="1400" b="1" smtClean="0"/>
              <a:t>m</a:t>
            </a:r>
            <a:endParaRPr lang="ru-RU" sz="1400" b="1" smtClean="0"/>
          </a:p>
          <a:p>
            <a:pPr marL="0" indent="0">
              <a:buFont typeface="Wingdings 2" pitchFamily="18" charset="2"/>
              <a:buNone/>
            </a:pPr>
            <a:endParaRPr lang="ru-RU" sz="1400" smtClean="0">
              <a:cs typeface="Times New Roman" pitchFamily="18" charset="0"/>
            </a:endParaRPr>
          </a:p>
        </p:txBody>
      </p:sp>
      <p:pic>
        <p:nvPicPr>
          <p:cNvPr id="18739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593725"/>
            <a:ext cx="1223962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1413" y="338138"/>
            <a:ext cx="8572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0200" y="3408363"/>
            <a:ext cx="10477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400" name="Picture 4" descr="http://gdenakhoditsya.com/images/sphere_n_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35600" y="3544888"/>
            <a:ext cx="1439863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http://gdenakhoditsya.com/images/mount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08850" y="3552825"/>
            <a:ext cx="1308100" cy="1471613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140200" y="5122863"/>
          <a:ext cx="4103688" cy="639762"/>
        </p:xfrm>
        <a:graphic>
          <a:graphicData uri="http://schemas.openxmlformats.org/drawingml/2006/table">
            <a:tbl>
              <a:tblPr/>
              <a:tblGrid>
                <a:gridCol w="2190157">
                  <a:extLst>
                    <a:ext uri="{9D8B030D-6E8A-4147-A177-3AD203B41FA5}"/>
                  </a:extLst>
                </a:gridCol>
                <a:gridCol w="1913950">
                  <a:extLst>
                    <a:ext uri="{9D8B030D-6E8A-4147-A177-3AD203B41FA5}"/>
                  </a:extLst>
                </a:gridCol>
              </a:tblGrid>
              <a:tr h="610894">
                <a:tc>
                  <a:txBody>
                    <a:bodyPr/>
                    <a:lstStyle/>
                    <a:p>
                      <a:pPr algn="r"/>
                      <a:r>
                        <a:rPr lang="ru-RU" b="0" dirty="0">
                          <a:effectLst/>
                        </a:rPr>
                        <a:t> </a:t>
                      </a:r>
                      <a:r>
                        <a:rPr lang="ru-RU" b="0" dirty="0">
                          <a:solidFill>
                            <a:schemeClr val="bg1"/>
                          </a:solidFill>
                          <a:effectLst/>
                        </a:rPr>
                        <a:t>Тип климата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3EEA3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>
                          <a:solidFill>
                            <a:schemeClr val="bg1"/>
                          </a:solidFill>
                          <a:effectLst/>
                        </a:rPr>
                        <a:t>континентальный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140200" y="5805488"/>
          <a:ext cx="4152900" cy="581025"/>
        </p:xfrm>
        <a:graphic>
          <a:graphicData uri="http://schemas.openxmlformats.org/drawingml/2006/table">
            <a:tbl>
              <a:tblPr/>
              <a:tblGrid>
                <a:gridCol w="1407787">
                  <a:extLst>
                    <a:ext uri="{9D8B030D-6E8A-4147-A177-3AD203B41FA5}"/>
                  </a:extLst>
                </a:gridCol>
                <a:gridCol w="2745188">
                  <a:extLst>
                    <a:ext uri="{9D8B030D-6E8A-4147-A177-3AD203B41FA5}"/>
                  </a:extLst>
                </a:gridCol>
              </a:tblGrid>
              <a:tr h="581784">
                <a:tc>
                  <a:txBody>
                    <a:bodyPr/>
                    <a:lstStyle/>
                    <a:p>
                      <a:pPr algn="r"/>
                      <a:r>
                        <a:rPr lang="ru-RU" b="0" dirty="0">
                          <a:solidFill>
                            <a:schemeClr val="bg1"/>
                          </a:solidFill>
                          <a:effectLst/>
                        </a:rPr>
                        <a:t>Население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3EEA3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>
                          <a:solidFill>
                            <a:schemeClr val="bg1"/>
                          </a:solidFill>
                          <a:effectLst/>
                        </a:rPr>
                        <a:t>99 037  человек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87450" y="274638"/>
            <a:ext cx="749935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Приход Воскресения Христова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 rtlCol="0">
            <a:noAutofit/>
          </a:bodyPr>
          <a:lstStyle/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Приход Воскресения Христова образован в 2006 году по инициативе предпринимателей г. Ленинска-Кузнецкого и запланирован как храмовый комплекс. В настоящее время действует церковь иконы Божией Матери «Живоносный Источник» и храм «Голгофа».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территории комплекса есть колодец, где можно набрать «живой» воды, ведь недаром он зовется «Живоносным источником». Последнюю церковь Воскресения Христова планируется возвести в ближайшее время вместе с воскресной школой, библиотекой, трапезной и гостиницей для паломников.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Храмовый комплекс обустраивается с целью создать здесь в перспективе мужской монастырь, который станет четвертым монастырем в области. Сейчас в Кузбассе действует женский монастырь в Ленинске-Кузнецом, а также созданные в 2008 году мужской монастырь в Новокузнецком районе и женский монастырь в Кемеровской  районе</a:t>
            </a:r>
            <a:r>
              <a:rPr lang="ru-RU" sz="1400" dirty="0"/>
              <a:t>.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Koshmar\Desktop\церкви и памятники\Воскр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38238" y="1628775"/>
            <a:ext cx="3381375" cy="194468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2052" name="Picture 4" descr="C:\Users\Koshmar\Desktop\церкви и памятники\742_0144167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4076700"/>
            <a:ext cx="3238500" cy="199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274638"/>
            <a:ext cx="771525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Храм Голгофа прихода Воскресения </a:t>
            </a:r>
            <a:b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Христова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 rtlCol="0">
            <a:normAutofit fontScale="55000" lnSpcReduction="20000"/>
          </a:bodyPr>
          <a:lstStyle/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/>
              <a:t> 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Храм возведен на территории комплекса Храма Воскресения Христова. Этот храм уникален и единственный в своем роде. Построенный в виде холма, на котором возвышается Поклонный крест,</a:t>
            </a:r>
            <a:r>
              <a:rPr lang="ru-RU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храм привлекает внимание не только православных, но и гостей города. К тому же в храм была привезена из Иерусалима частичка от Гроба Господня, а так же в храме горят лампады, зажженные от благодатного огня в Великую Субботу в Иерусалиме. Преосвященный Аристарх, который освещал храм, предположил, что в будущем «Голгофа» станет местом паломничества. 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Сейчас храм является популярным местом, которое посещают все приезжие. Он привлекает не только своим необычным видом, но и главной святыней. Православные тоже не упускают возможность посетить весь комплекс. Конечно, каждый верующий в первую очередь идет к «Голгофе», чтобы помолится у частички Гроба Господня.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42988" y="2347913"/>
            <a:ext cx="3452812" cy="288131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013" y="274638"/>
            <a:ext cx="7570787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/>
              <a:t> </a:t>
            </a: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Часовня в честь Иконы Божьей Матери «Всех Скорбящих Радость»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71550" y="1700213"/>
            <a:ext cx="3671888" cy="302895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Часовня - вторая в Кемеровской области посвященная погибшим шахтерам. Первая была построена в Кемерово по заказу администрации области в 1994 году.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Часовня с позолоченными куполами построена из белого мрамора. Красивая и немного печальная, как и положено быть культовому сооружению, которое является к тому же памятником погибшим.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Ее открытие было приурочено ко дню шахтера в 2000 году.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 горожане убеждены, что часовня необходима и тому явное подтверждение массовые моления в день празднования иконы «Всех Скорбящих Радость» и в День Шахтера.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013" y="274638"/>
            <a:ext cx="7570787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Храм Сергия Радонежского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141913"/>
          </a:xfrm>
        </p:spPr>
        <p:txBody>
          <a:bodyPr rtlCol="0">
            <a:normAutofit lnSpcReduction="10000"/>
          </a:bodyPr>
          <a:lstStyle/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территории шахты им. </a:t>
            </a:r>
            <a:r>
              <a:rPr lang="ru-RU" sz="1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А.Д.Рубана</a:t>
            </a:r>
            <a:r>
              <a:rPr lang="ru-RU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находится  храм Сергия Радонежского освященного 19 августа 2013 года.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Освящения новой церкви в честь  преподобного, имеет особую ценность, так как </a:t>
            </a:r>
            <a:r>
              <a:rPr lang="ru-RU" sz="1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происходло</a:t>
            </a:r>
            <a:r>
              <a:rPr lang="ru-RU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год празднования в нашей стране 700-летия со дня рождения святого Сергия, игумена Радонежского. 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Архиерей Кузбасской митрополии передал в дар  церкви ковчег с частицей мощей святого преподобного Сергия Радонежского, привезенный из Свято-Троицкой Сергиевой Лавры  по благословению Патриарха Московского и Всея Руси Кирилла. Это красивая </a:t>
            </a:r>
            <a:r>
              <a:rPr lang="ru-RU" sz="1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семикупольная</a:t>
            </a:r>
            <a:r>
              <a:rPr lang="ru-RU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церковь со своей колокольней, украшенная снаружи мозаичными иконами Спасителя, Богородицы, святого Сергия Радонежского и святой великомученицы Варвары — покровительницы шахтеров. Территория храма облагорожена зелеными насаждениями, на ней обустроена  парковая зона с фонтаном, декоративными деревьями и скамейками.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Перед церковью установлен на небольшом постаменте памятник небесным покровителям семьи, святым князю Петру и </a:t>
            </a:r>
            <a:r>
              <a:rPr lang="ru-RU" sz="1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Февронии</a:t>
            </a:r>
            <a:r>
              <a:rPr lang="ru-RU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Муромским.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42988" y="1628775"/>
            <a:ext cx="3513137" cy="431006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16013" y="115888"/>
            <a:ext cx="7632700" cy="6010275"/>
          </a:xfrm>
        </p:spPr>
        <p:txBody>
          <a:bodyPr rtlCol="0">
            <a:normAutofit/>
          </a:bodyPr>
          <a:lstStyle/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Категория туристов на маршруте: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Без ограничений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Условия проведения: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Необходимости в специальной экипировке для туристов нет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Сезонность действия маршрута: 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Круглогодичный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Маршрут находится в стадии проектирования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274638"/>
            <a:ext cx="7643812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17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Маркетинговая информация о маршруте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42988" y="1600200"/>
            <a:ext cx="7705725" cy="4852988"/>
          </a:xfrm>
        </p:spPr>
        <p:txBody>
          <a:bodyPr rtlCol="0">
            <a:normAutofit fontScale="70000" lnSpcReduction="20000"/>
          </a:bodyPr>
          <a:lstStyle/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>
                <a:solidFill>
                  <a:srgbClr val="0017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Туристический маршрут «Ленинск-Кузнецкий религиозный» – это замечательная возможность познакомиться с культовыми сооружениями одного из крупнейших городов Кузбасса. В маршрут входит посещение таких уникальных  сооружений как храм Голгофа, построенный по образу и подобию Храма Господня в Иерусалиме, в котором находится частичка гроба Христа, Татарская мечеть «</a:t>
            </a:r>
            <a:r>
              <a:rPr lang="ru-RU" dirty="0" err="1">
                <a:solidFill>
                  <a:srgbClr val="0017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Мухаррам</a:t>
            </a:r>
            <a:r>
              <a:rPr lang="ru-RU" dirty="0">
                <a:solidFill>
                  <a:srgbClr val="0017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 – исламское культовое место, на территории которого находятся древние курганы, могила старца Сергия – место православного паломничества горожан, где проводятся молебны, люди прикладываются к кресту, возлагают цветы, некоторые кладут записки в дупло березы, растущей на могиле старца, с просьбой о помощи. Очевидцы утверждают, что просьбы исполняются, а так же  первый в Кузбассе Свято-</a:t>
            </a:r>
            <a:r>
              <a:rPr lang="ru-RU" dirty="0" err="1">
                <a:solidFill>
                  <a:srgbClr val="0017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Серафимо</a:t>
            </a:r>
            <a:r>
              <a:rPr lang="ru-RU" dirty="0">
                <a:solidFill>
                  <a:srgbClr val="0017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-Покровский женский монастырь, в которой находится </a:t>
            </a:r>
            <a:r>
              <a:rPr lang="ru-RU" dirty="0" err="1">
                <a:solidFill>
                  <a:srgbClr val="0017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местночтимая</a:t>
            </a:r>
            <a:r>
              <a:rPr lang="ru-RU" dirty="0">
                <a:solidFill>
                  <a:srgbClr val="0017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чудотворная икона Божией Матери «</a:t>
            </a:r>
            <a:r>
              <a:rPr lang="ru-RU" dirty="0" err="1">
                <a:solidFill>
                  <a:srgbClr val="0017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Троеручица</a:t>
            </a:r>
            <a:r>
              <a:rPr lang="ru-RU" dirty="0">
                <a:solidFill>
                  <a:srgbClr val="0017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 написанная на святой Горе Афон более ста лет назад   и другие религиозные памятники. Посетив наш маршрут, вы навсегда оставите в своем сердце частичку православного чуда нашего города!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363306" cy="1152128"/>
          </a:xfrm>
        </p:spPr>
        <p:txBody>
          <a:bodyPr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2300" i="1" dirty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В разных районах города, в шаговой доступности от остановок общественного транспорта расположены три гостиницы, в том числе  четырехзвездочный </a:t>
            </a:r>
            <a:r>
              <a:rPr lang="ru-RU" sz="2300" i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отель «Загреб</a:t>
            </a:r>
            <a:r>
              <a:rPr lang="ru-RU" sz="2300" i="1" dirty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».         </a:t>
            </a:r>
            <a:r>
              <a:rPr lang="ru-RU" sz="2300" i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300" i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300" i="1" dirty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i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endParaRPr lang="ru-RU" sz="2300" i="1" dirty="0">
              <a:solidFill>
                <a:srgbClr val="FF0000"/>
              </a:solidFill>
              <a:effectLst/>
            </a:endParaRPr>
          </a:p>
        </p:txBody>
      </p:sp>
      <p:pic>
        <p:nvPicPr>
          <p:cNvPr id="2160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325" y="2800350"/>
            <a:ext cx="3336925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3375" y="2427288"/>
            <a:ext cx="3687763" cy="245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6375" y="4821238"/>
            <a:ext cx="26543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50634" y="1196752"/>
            <a:ext cx="8229600" cy="1752948"/>
          </a:xfrm>
          <a:prstGeom prst="rect">
            <a:avLst/>
          </a:prstGeom>
        </p:spPr>
        <p:txBody>
          <a:bodyPr anchor="ctr">
            <a:normAutofit fontScale="90000" lnSpcReduction="1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200" i="1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Среди </a:t>
            </a:r>
            <a:r>
              <a:rPr lang="ru-RU" sz="2200" i="1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услуг для гостей бар, ресторан, бесплатный интернет и круглосуточная стойка регистрации. Время заселения: 14:00-22:00. Время выселения: 12:00. В отеле 9 номеров</a:t>
            </a:r>
            <a:r>
              <a:rPr lang="ru-RU" sz="2200" i="1" dirty="0" smtClean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. Один номер люкс, 4 номера с 1,5 спальной кроватью и 4 номера с 2 спальной кроватью</a:t>
            </a:r>
            <a:r>
              <a:rPr lang="ru-RU" sz="4000" dirty="0">
                <a:solidFill>
                  <a:prstClr val="black"/>
                </a:solidFill>
              </a:rPr>
              <a:t/>
            </a:r>
            <a:br>
              <a:rPr lang="ru-RU" sz="4000" dirty="0">
                <a:solidFill>
                  <a:prstClr val="black"/>
                </a:solidFill>
              </a:rPr>
            </a:br>
            <a:endParaRPr lang="ru-RU" sz="4000" dirty="0"/>
          </a:p>
        </p:txBody>
      </p:sp>
      <p:pic>
        <p:nvPicPr>
          <p:cNvPr id="21607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92800" y="4686300"/>
            <a:ext cx="30099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i="1" dirty="0">
                <a:solidFill>
                  <a:schemeClr val="bg1"/>
                </a:solidFill>
                <a:effectLst/>
                <a:latin typeface="+mn-lt"/>
              </a:rPr>
              <a:t>В городе представлено достаточное количество заведений общественного питания, в основном это традиционная европейская кухня, средний чек – от 200 рублей</a:t>
            </a:r>
            <a:endParaRPr lang="ru-RU" i="1" dirty="0"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2170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711325"/>
            <a:ext cx="8229600" cy="4486275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i="1" dirty="0">
                <a:solidFill>
                  <a:schemeClr val="bg1"/>
                </a:solidFill>
                <a:effectLst/>
              </a:rPr>
              <a:t>Наш город богат не только углем, но и интересными людьми, местами, событиями! Приглашаем к нам в гости!</a:t>
            </a:r>
            <a:r>
              <a:rPr lang="ru-RU" sz="2200" dirty="0">
                <a:solidFill>
                  <a:schemeClr val="bg1"/>
                </a:solidFill>
                <a:effectLst/>
              </a:rPr>
              <a:t/>
            </a:r>
            <a:br>
              <a:rPr lang="ru-RU" sz="2200" dirty="0">
                <a:solidFill>
                  <a:schemeClr val="bg1"/>
                </a:solidFill>
                <a:effectLst/>
              </a:rPr>
            </a:br>
            <a:endParaRPr lang="ru-RU" dirty="0">
              <a:solidFill>
                <a:schemeClr val="bg1"/>
              </a:solidFill>
              <a:effectLst/>
            </a:endParaRPr>
          </a:p>
        </p:txBody>
      </p:sp>
      <p:pic>
        <p:nvPicPr>
          <p:cNvPr id="2181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1268413"/>
            <a:ext cx="8177212" cy="4929187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600" dirty="0">
                <a:solidFill>
                  <a:srgbClr val="04617B"/>
                </a:solidFill>
              </a:rPr>
              <a:t>Контактная информация:</a:t>
            </a:r>
            <a:endParaRPr lang="ru-RU" dirty="0"/>
          </a:p>
        </p:txBody>
      </p:sp>
      <p:sp>
        <p:nvSpPr>
          <p:cNvPr id="219138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>
              <a:buClr>
                <a:srgbClr val="0BD0D9"/>
              </a:buClr>
              <a:buSzPct val="95000"/>
            </a:pPr>
            <a:r>
              <a:rPr lang="ru-RU" sz="1800" b="1" smtClean="0">
                <a:solidFill>
                  <a:srgbClr val="000000"/>
                </a:solidFill>
              </a:rPr>
              <a:t>Управление культуры администрации Ленинск-Кузнецкого городского округа, начальник управления Татьяна Николаевна Жукова</a:t>
            </a:r>
          </a:p>
          <a:p>
            <a:pPr>
              <a:buClr>
                <a:srgbClr val="0BD0D9"/>
              </a:buClr>
              <a:buSzPct val="95000"/>
            </a:pPr>
            <a:r>
              <a:rPr lang="ru-RU" sz="1800" b="1" smtClean="0">
                <a:solidFill>
                  <a:srgbClr val="000000"/>
                </a:solidFill>
              </a:rPr>
              <a:t>8 (38456) 5-39-22</a:t>
            </a:r>
          </a:p>
          <a:p>
            <a:pPr>
              <a:buClr>
                <a:srgbClr val="0BD0D9"/>
              </a:buClr>
              <a:buSzPct val="95000"/>
            </a:pPr>
            <a:endParaRPr lang="ru-RU" sz="1800" b="1" smtClean="0">
              <a:solidFill>
                <a:srgbClr val="000000"/>
              </a:solidFill>
            </a:endParaRPr>
          </a:p>
          <a:p>
            <a:pPr>
              <a:buClr>
                <a:srgbClr val="0BD0D9"/>
              </a:buClr>
              <a:buSzPct val="95000"/>
            </a:pPr>
            <a:r>
              <a:rPr lang="ru-RU" sz="1800" b="1" smtClean="0">
                <a:solidFill>
                  <a:srgbClr val="000000"/>
                </a:solidFill>
              </a:rPr>
              <a:t>МАУК «Краеведческий музей», директор Елена Алексеевна Романова</a:t>
            </a:r>
          </a:p>
          <a:p>
            <a:pPr>
              <a:buClr>
                <a:srgbClr val="0BD0D9"/>
              </a:buClr>
              <a:buSzPct val="95000"/>
            </a:pPr>
            <a:r>
              <a:rPr lang="ru-RU" sz="1800" b="1" smtClean="0">
                <a:solidFill>
                  <a:srgbClr val="000000"/>
                </a:solidFill>
              </a:rPr>
              <a:t>8 (38456) 5-38-79</a:t>
            </a:r>
          </a:p>
          <a:p>
            <a:endParaRPr lang="ru-RU" smtClean="0"/>
          </a:p>
        </p:txBody>
      </p:sp>
      <p:pic>
        <p:nvPicPr>
          <p:cNvPr id="219139" name="Содержимое 5" descr="363941_1000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76600" y="1412875"/>
            <a:ext cx="5513388" cy="3671888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7" name="Picture 5" descr="https://www.lomolenobl.ru/wp-content/uploads/2018/02/8320491fd76c2893469ee55b335d25d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3225" y="115888"/>
            <a:ext cx="2932113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18" name="Прямоугольник 6"/>
          <p:cNvSpPr>
            <a:spLocks noChangeArrowheads="1"/>
          </p:cNvSpPr>
          <p:nvPr/>
        </p:nvSpPr>
        <p:spPr bwMode="auto">
          <a:xfrm>
            <a:off x="5508625" y="1341438"/>
            <a:ext cx="2286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FFFF"/>
                </a:solidFill>
                <a:latin typeface="Times New Roman" pitchFamily="18" charset="0"/>
              </a:rPr>
              <a:t>»</a:t>
            </a:r>
            <a:endParaRPr lang="ru-RU">
              <a:solidFill>
                <a:srgbClr val="FFFFFF"/>
              </a:solidFill>
              <a:latin typeface="Times New Roman" pitchFamily="18" charset="0"/>
            </a:endParaRPr>
          </a:p>
          <a:p>
            <a:pPr algn="ctr"/>
            <a:endParaRPr lang="ru-RU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53334" y="213882"/>
          <a:ext cx="5057169" cy="45014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6487">
                  <a:extLst>
                    <a:ext uri="{9D8B030D-6E8A-4147-A177-3AD203B41FA5}"/>
                  </a:extLst>
                </a:gridCol>
                <a:gridCol w="588251">
                  <a:extLst>
                    <a:ext uri="{9D8B030D-6E8A-4147-A177-3AD203B41FA5}"/>
                  </a:extLst>
                </a:gridCol>
                <a:gridCol w="3682431">
                  <a:extLst>
                    <a:ext uri="{9D8B030D-6E8A-4147-A177-3AD203B41FA5}"/>
                  </a:extLst>
                </a:gridCol>
              </a:tblGrid>
              <a:tr h="1572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Месяц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Дата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Название события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1572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январь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1-6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Новый год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1572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февраль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12-18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Масленица (Проводы русской зимы)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17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День защитников Отечества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1572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март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Международный женский день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1572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25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День работников культуры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1572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27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Международный день театра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1572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апрель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День смеха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1572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ru-RU" sz="1000" kern="0" dirty="0">
                          <a:effectLst/>
                        </a:rPr>
                        <a:t>Дня памяти Героев </a:t>
                      </a:r>
                      <a:r>
                        <a:rPr lang="ru-RU" sz="1000" kern="0" dirty="0" err="1">
                          <a:effectLst/>
                        </a:rPr>
                        <a:t>Кольчугинского</a:t>
                      </a:r>
                      <a:r>
                        <a:rPr lang="ru-RU" sz="1000" kern="0" dirty="0">
                          <a:effectLst/>
                        </a:rPr>
                        <a:t> восстания                          </a:t>
                      </a:r>
                      <a:endParaRPr lang="ru-RU" sz="1000" b="1" kern="0" dirty="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1572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ru-RU" sz="1000" kern="0" dirty="0">
                          <a:effectLst/>
                        </a:rPr>
                        <a:t>Светлое Христово Воскресение. Пасха</a:t>
                      </a:r>
                      <a:endParaRPr lang="ru-RU" sz="1000" b="1" kern="0" dirty="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2882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май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1-2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ru-RU" sz="1000" kern="0">
                          <a:effectLst/>
                        </a:rPr>
                        <a:t>Праздник весны и труда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1572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 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День Победы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257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highlight>
                            <a:srgbClr val="00FF00"/>
                          </a:highlight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24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День Славянской письменности и культуры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1572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июнь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Международный день защиты детей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1572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День города, День независимости России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1572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День памяти и скорби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1572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27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День молодежи России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1572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июль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Иван Купала (Купальская ночь)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1572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26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200">
                          <a:effectLst/>
                        </a:rPr>
                        <a:t>День шахтера	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144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30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День памяти жертв политических репрессий </a:t>
                      </a:r>
                      <a:endParaRPr lang="ru-RU" sz="10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1572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ноябрь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День народного единства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1572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Международный день инвалидов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18842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2950" y="3827463"/>
            <a:ext cx="1917700" cy="128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1" name="Picture 8" descr="https://kuda-spb.ru/uploads/ce053927bdc2f989ee91d679298cfcc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68813" y="4219575"/>
            <a:ext cx="2624137" cy="174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7223125" y="5337175"/>
            <a:ext cx="1657350" cy="630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19 мая НОЧЬ МУЗЕЕВ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940425" y="2349500"/>
            <a:ext cx="2808288" cy="1477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sz="2000">
              <a:solidFill>
                <a:srgbClr val="FFFFFF"/>
              </a:solidFill>
              <a:cs typeface="Times New Roman" pitchFamily="18" charset="0"/>
            </a:endParaRPr>
          </a:p>
          <a:p>
            <a:pPr algn="ctr"/>
            <a:r>
              <a:rPr lang="ru-RU" sz="2000">
                <a:solidFill>
                  <a:srgbClr val="FFFFFF"/>
                </a:solidFill>
                <a:cs typeface="Times New Roman" pitchFamily="18" charset="0"/>
              </a:rPr>
              <a:t>Февраль –</a:t>
            </a:r>
          </a:p>
          <a:p>
            <a:pPr algn="ctr"/>
            <a:r>
              <a:rPr lang="ru-RU" b="1">
                <a:solidFill>
                  <a:srgbClr val="FFFFFF"/>
                </a:solidFill>
                <a:cs typeface="Times New Roman" pitchFamily="18" charset="0"/>
              </a:rPr>
              <a:t> городской конкурс</a:t>
            </a:r>
            <a:endParaRPr lang="ru-RU" sz="1200">
              <a:solidFill>
                <a:srgbClr val="FFFFFF"/>
              </a:solidFill>
              <a:cs typeface="Times New Roman" pitchFamily="18" charset="0"/>
            </a:endParaRPr>
          </a:p>
          <a:p>
            <a:pPr algn="ctr"/>
            <a:r>
              <a:rPr lang="ru-RU" b="1">
                <a:solidFill>
                  <a:srgbClr val="FFFFFF"/>
                </a:solidFill>
                <a:cs typeface="Times New Roman" pitchFamily="18" charset="0"/>
              </a:rPr>
              <a:t>хореографического искусства «Танцевальная мозаика»</a:t>
            </a:r>
            <a:endParaRPr lang="ru-RU" sz="1200">
              <a:solidFill>
                <a:srgbClr val="FFFFFF"/>
              </a:solidFill>
              <a:cs typeface="Times New Roman" pitchFamily="18" charset="0"/>
            </a:endParaRPr>
          </a:p>
          <a:p>
            <a:pPr algn="ctr"/>
            <a:r>
              <a:rPr lang="ru-RU" sz="2000">
                <a:solidFill>
                  <a:srgbClr val="FFFFFF"/>
                </a:solidFill>
                <a:cs typeface="Times New Roman" pitchFamily="18" charset="0"/>
              </a:rPr>
              <a:t> </a:t>
            </a:r>
            <a:endParaRPr lang="ru-RU" sz="1200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611438" y="5732463"/>
            <a:ext cx="3168650" cy="982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 Март- городской конкурс детско-юношеской песни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«Волшебный микрофон»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8425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19625" y="2665413"/>
            <a:ext cx="1160463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6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5288" y="4848225"/>
            <a:ext cx="2540000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>
                <a:solidFill>
                  <a:prstClr val="black"/>
                </a:solidFill>
                <a:latin typeface="Times New Roman"/>
              </a:rPr>
              <a:t>Город растет, развивается и с уверенностью смотрит в будущее</a:t>
            </a:r>
            <a:endParaRPr lang="ru-RU" dirty="0"/>
          </a:p>
        </p:txBody>
      </p:sp>
      <p:pic>
        <p:nvPicPr>
          <p:cNvPr id="2201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79613" y="1435100"/>
            <a:ext cx="5008562" cy="4691063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i="1" dirty="0">
                <a:solidFill>
                  <a:schemeClr val="bg1"/>
                </a:solidFill>
                <a:effectLst/>
              </a:rPr>
              <a:t>Одно из любимых мест отдыха горожан и гостей города – площадь торжеств им. В.П.Мазикина</a:t>
            </a:r>
            <a:endParaRPr lang="ru-RU" i="1" dirty="0">
              <a:solidFill>
                <a:schemeClr val="bg1"/>
              </a:solidFill>
              <a:effectLst/>
            </a:endParaRPr>
          </a:p>
        </p:txBody>
      </p:sp>
      <p:pic>
        <p:nvPicPr>
          <p:cNvPr id="18944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484313"/>
            <a:ext cx="7777162" cy="496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i="1" dirty="0">
                <a:solidFill>
                  <a:prstClr val="black"/>
                </a:solidFill>
                <a:latin typeface="Times New Roman"/>
              </a:rPr>
              <a:t>В качестве главного символа города на городской площади торжеств им.В.П.Мазикина установлен памятник шахтерской лампе</a:t>
            </a:r>
            <a:endParaRPr lang="ru-RU" i="1" dirty="0"/>
          </a:p>
        </p:txBody>
      </p:sp>
      <p:pic>
        <p:nvPicPr>
          <p:cNvPr id="190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55875" y="1565275"/>
            <a:ext cx="3898900" cy="5292725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i="1" dirty="0">
                <a:solidFill>
                  <a:prstClr val="black"/>
                </a:solidFill>
                <a:latin typeface="Times New Roman"/>
              </a:rPr>
              <a:t>К 130-летию Кольчугинского рудника в 2013 г. был основан уникальный музей шахтерской славы Кольчугинского рудника</a:t>
            </a:r>
            <a:endParaRPr lang="ru-RU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75088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/>
          </a:p>
        </p:txBody>
      </p:sp>
      <p:sp>
        <p:nvSpPr>
          <p:cNvPr id="191492" name="Объект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91493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914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387475"/>
            <a:ext cx="7993062" cy="506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000" i="1" dirty="0">
                <a:solidFill>
                  <a:prstClr val="black"/>
                </a:solidFill>
                <a:latin typeface="Times New Roman"/>
              </a:rPr>
              <a:t>Музей построен в надшахтном здании клетевого ствола закрытой шахты </a:t>
            </a:r>
            <a:br>
              <a:rPr lang="ru-RU" sz="3000" i="1" dirty="0">
                <a:solidFill>
                  <a:prstClr val="black"/>
                </a:solidFill>
                <a:latin typeface="Times New Roman"/>
              </a:rPr>
            </a:br>
            <a:r>
              <a:rPr lang="ru-RU" sz="3000" i="1" dirty="0">
                <a:solidFill>
                  <a:prstClr val="black"/>
                </a:solidFill>
                <a:latin typeface="Times New Roman"/>
              </a:rPr>
              <a:t>им. Ярославского</a:t>
            </a:r>
            <a:endParaRPr lang="ru-RU" i="1" dirty="0"/>
          </a:p>
        </p:txBody>
      </p:sp>
      <p:pic>
        <p:nvPicPr>
          <p:cNvPr id="192514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1198563"/>
            <a:ext cx="7345363" cy="5659437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i="1" dirty="0">
                <a:solidFill>
                  <a:schemeClr val="bg1"/>
                </a:solidFill>
                <a:effectLst/>
              </a:rPr>
              <a:t>На базе Пожарной части № 1 ФГКУ 7 отряд ФПС по Кемеровской области действует музей истории пожарного дела.</a:t>
            </a:r>
            <a:endParaRPr lang="ru-RU" i="1" dirty="0">
              <a:solidFill>
                <a:schemeClr val="bg1"/>
              </a:solidFill>
              <a:effectLst/>
            </a:endParaRPr>
          </a:p>
        </p:txBody>
      </p:sp>
      <p:sp>
        <p:nvSpPr>
          <p:cNvPr id="19353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9353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438" y="1700213"/>
            <a:ext cx="4111625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35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275" y="2881313"/>
            <a:ext cx="5006975" cy="380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600" i="1" dirty="0">
                <a:solidFill>
                  <a:prstClr val="black"/>
                </a:solidFill>
                <a:effectLst/>
                <a:latin typeface="Times New Roman"/>
              </a:rPr>
              <a:t>В современном обществе всё более важное </a:t>
            </a:r>
            <a:br>
              <a:rPr lang="ru-RU" sz="2600" i="1" dirty="0">
                <a:solidFill>
                  <a:prstClr val="black"/>
                </a:solidFill>
                <a:effectLst/>
                <a:latin typeface="Times New Roman"/>
              </a:rPr>
            </a:br>
            <a:r>
              <a:rPr lang="ru-RU" sz="2600" i="1" dirty="0">
                <a:solidFill>
                  <a:prstClr val="black"/>
                </a:solidFill>
                <a:effectLst/>
                <a:latin typeface="Times New Roman"/>
              </a:rPr>
              <a:t>место занимает религия.</a:t>
            </a:r>
            <a:br>
              <a:rPr lang="ru-RU" sz="2600" i="1" dirty="0">
                <a:solidFill>
                  <a:prstClr val="black"/>
                </a:solidFill>
                <a:effectLst/>
                <a:latin typeface="Times New Roman"/>
              </a:rPr>
            </a:br>
            <a:r>
              <a:rPr lang="ru-RU" sz="2600" i="1" dirty="0">
                <a:solidFill>
                  <a:prstClr val="black"/>
                </a:solidFill>
                <a:effectLst/>
                <a:latin typeface="Times New Roman"/>
              </a:rPr>
              <a:t>История православной церкви в городе </a:t>
            </a:r>
            <a:br>
              <a:rPr lang="ru-RU" sz="2600" i="1" dirty="0">
                <a:solidFill>
                  <a:prstClr val="black"/>
                </a:solidFill>
                <a:effectLst/>
                <a:latin typeface="Times New Roman"/>
              </a:rPr>
            </a:br>
            <a:r>
              <a:rPr lang="ru-RU" sz="2600" i="1" dirty="0">
                <a:solidFill>
                  <a:prstClr val="black"/>
                </a:solidFill>
                <a:effectLst/>
                <a:latin typeface="Times New Roman"/>
              </a:rPr>
              <a:t>насчитывает уже более 150 лет</a:t>
            </a:r>
            <a:endParaRPr lang="ru-RU" i="1" dirty="0">
              <a:effectLst/>
            </a:endParaRPr>
          </a:p>
        </p:txBody>
      </p:sp>
      <p:pic>
        <p:nvPicPr>
          <p:cNvPr id="194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908175" y="1700213"/>
            <a:ext cx="5661025" cy="4951412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2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Тема1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Тема1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Тема1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Тема1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2_Тема1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3_Тема1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1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1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1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ема1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Тема1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Тема1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Тема1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Тема1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540</TotalTime>
  <Words>1752</Words>
  <Application>Microsoft Office PowerPoint</Application>
  <PresentationFormat>Экран (4:3)</PresentationFormat>
  <Paragraphs>120</Paragraphs>
  <Slides>30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16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54" baseType="lpstr">
      <vt:lpstr>Times New Roman</vt:lpstr>
      <vt:lpstr>Arial</vt:lpstr>
      <vt:lpstr>Wingdings 2</vt:lpstr>
      <vt:lpstr>Wingdings</vt:lpstr>
      <vt:lpstr>Wingdings 3</vt:lpstr>
      <vt:lpstr>Calibri</vt:lpstr>
      <vt:lpstr>Book Antiqua</vt:lpstr>
      <vt:lpstr>Апекс</vt:lpstr>
      <vt:lpstr>Тема12</vt:lpstr>
      <vt:lpstr>1_Тема12</vt:lpstr>
      <vt:lpstr>2_Тема12</vt:lpstr>
      <vt:lpstr>3_Тема12</vt:lpstr>
      <vt:lpstr>4_Тема12</vt:lpstr>
      <vt:lpstr>5_Тема12</vt:lpstr>
      <vt:lpstr>6_Тема12</vt:lpstr>
      <vt:lpstr>7_Тема12</vt:lpstr>
      <vt:lpstr>8_Тема12</vt:lpstr>
      <vt:lpstr>9_Тема12</vt:lpstr>
      <vt:lpstr>10_Тема12</vt:lpstr>
      <vt:lpstr>11_Тема12</vt:lpstr>
      <vt:lpstr>12_Тема12</vt:lpstr>
      <vt:lpstr>13_Тема12</vt:lpstr>
      <vt:lpstr>Апекс</vt:lpstr>
      <vt:lpstr>Презентация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Общая информация о маршруте</vt:lpstr>
      <vt:lpstr>Описание маршрута</vt:lpstr>
      <vt:lpstr> Пункт начала и окончания маршрута: </vt:lpstr>
      <vt:lpstr> Объекты показа Свято-Серафимо-Покровский женский монастырь </vt:lpstr>
      <vt:lpstr>  Церковь иконы Божией Матери "Спорительница хлебов"  </vt:lpstr>
      <vt:lpstr>  Поклонный крест  </vt:lpstr>
      <vt:lpstr> Могила старца Сергия  </vt:lpstr>
      <vt:lpstr>  Мечеть «Мухаррам»   </vt:lpstr>
      <vt:lpstr>   Приход Воскресения Христова   </vt:lpstr>
      <vt:lpstr> Храм Голгофа прихода Воскресения  Христова </vt:lpstr>
      <vt:lpstr> Часовня в честь Иконы Божьей Матери «Всех Скорбящих Радость» </vt:lpstr>
      <vt:lpstr>Храм Сергия Радонежского </vt:lpstr>
      <vt:lpstr>Слайд 24</vt:lpstr>
      <vt:lpstr>Маркетинговая информация о маршруте</vt:lpstr>
      <vt:lpstr>Слайд 26</vt:lpstr>
      <vt:lpstr>Слайд 27</vt:lpstr>
      <vt:lpstr>Слайд 28</vt:lpstr>
      <vt:lpstr>Слайд 29</vt:lpstr>
      <vt:lpstr>Слайд 30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Koshmar</dc:creator>
  <cp:lastModifiedBy>123</cp:lastModifiedBy>
  <cp:revision>37</cp:revision>
  <dcterms:created xsi:type="dcterms:W3CDTF">2018-03-26T09:23:26Z</dcterms:created>
  <dcterms:modified xsi:type="dcterms:W3CDTF">2018-06-25T04:10:11Z</dcterms:modified>
</cp:coreProperties>
</file>